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042-CEE0-1D4D-BA49-C3BC299A7D54}" type="datetimeFigureOut">
              <a:rPr lang="nl-NL" smtClean="0"/>
              <a:t>9-9-2022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448C100A-3010-A046-9388-BF863BBDD6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6103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-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042-CEE0-1D4D-BA49-C3BC299A7D54}" type="datetimeFigureOut">
              <a:rPr lang="nl-NL" smtClean="0"/>
              <a:t>9-9-2022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448C100A-3010-A046-9388-BF863BBDD6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8765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042-CEE0-1D4D-BA49-C3BC299A7D54}" type="datetimeFigureOut">
              <a:rPr lang="nl-NL" smtClean="0"/>
              <a:t>9-9-2022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448C100A-3010-A046-9388-BF863BBDD6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5922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042-CEE0-1D4D-BA49-C3BC299A7D54}" type="datetimeFigureOut">
              <a:rPr lang="nl-NL" smtClean="0"/>
              <a:t>9-9-2022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48C100A-3010-A046-9388-BF863BBDD69D}" type="slidenum">
              <a:rPr lang="nl-NL" smtClean="0"/>
              <a:t>‹nr.›</a:t>
            </a:fld>
            <a:endParaRPr lang="nl-NL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99123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042-CEE0-1D4D-BA49-C3BC299A7D54}" type="datetimeFigureOut">
              <a:rPr lang="nl-NL" smtClean="0"/>
              <a:t>9-9-2022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448C100A-3010-A046-9388-BF863BBDD6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1847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042-CEE0-1D4D-BA49-C3BC299A7D54}" type="datetimeFigureOut">
              <a:rPr lang="nl-NL" smtClean="0"/>
              <a:t>9-9-2022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100A-3010-A046-9388-BF863BBDD6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03598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s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042-CEE0-1D4D-BA49-C3BC299A7D54}" type="datetimeFigureOut">
              <a:rPr lang="nl-NL" smtClean="0"/>
              <a:t>9-9-2022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100A-3010-A046-9388-BF863BBDD6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5919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042-CEE0-1D4D-BA49-C3BC299A7D54}" type="datetimeFigureOut">
              <a:rPr lang="nl-NL" smtClean="0"/>
              <a:t>9-9-2022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100A-3010-A046-9388-BF863BBDD6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797923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9827D042-CEE0-1D4D-BA49-C3BC299A7D54}" type="datetimeFigureOut">
              <a:rPr lang="nl-NL" smtClean="0"/>
              <a:t>9-9-2022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448C100A-3010-A046-9388-BF863BBDD6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4260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042-CEE0-1D4D-BA49-C3BC299A7D54}" type="datetimeFigureOut">
              <a:rPr lang="nl-NL" smtClean="0"/>
              <a:t>9-9-2022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100A-3010-A046-9388-BF863BBDD6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45559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042-CEE0-1D4D-BA49-C3BC299A7D54}" type="datetimeFigureOut">
              <a:rPr lang="nl-NL" smtClean="0"/>
              <a:t>9-9-2022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448C100A-3010-A046-9388-BF863BBDD6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95159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ee object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042-CEE0-1D4D-BA49-C3BC299A7D54}" type="datetimeFigureOut">
              <a:rPr lang="nl-NL" smtClean="0"/>
              <a:t>9-9-2022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100A-3010-A046-9388-BF863BBDD6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65314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042-CEE0-1D4D-BA49-C3BC299A7D54}" type="datetimeFigureOut">
              <a:rPr lang="nl-NL" smtClean="0"/>
              <a:t>9-9-2022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100A-3010-A046-9388-BF863BBDD6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0752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042-CEE0-1D4D-BA49-C3BC299A7D54}" type="datetimeFigureOut">
              <a:rPr lang="nl-NL" smtClean="0"/>
              <a:t>9-9-2022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100A-3010-A046-9388-BF863BBDD6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43376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042-CEE0-1D4D-BA49-C3BC299A7D54}" type="datetimeFigureOut">
              <a:rPr lang="nl-NL" smtClean="0"/>
              <a:t>9-9-2022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100A-3010-A046-9388-BF863BBDD6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607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042-CEE0-1D4D-BA49-C3BC299A7D54}" type="datetimeFigureOut">
              <a:rPr lang="nl-NL" smtClean="0"/>
              <a:t>9-9-2022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100A-3010-A046-9388-BF863BBDD6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735609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Sleep de afbeelding naar de tijdelijke aanduiding of 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 om de tekststijl van het model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7D042-CEE0-1D4D-BA49-C3BC299A7D54}" type="datetimeFigureOut">
              <a:rPr lang="nl-NL" smtClean="0"/>
              <a:t>9-9-2022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8C100A-3010-A046-9388-BF863BBDD6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324264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Titelstijl van model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7D042-CEE0-1D4D-BA49-C3BC299A7D54}" type="datetimeFigureOut">
              <a:rPr lang="nl-NL" smtClean="0"/>
              <a:t>9-9-2022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8C100A-3010-A046-9388-BF863BBDD69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6705722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0322" y="1986455"/>
            <a:ext cx="9514712" cy="2120324"/>
          </a:xfrm>
        </p:spPr>
        <p:txBody>
          <a:bodyPr>
            <a:normAutofit/>
          </a:bodyPr>
          <a:lstStyle/>
          <a:p>
            <a:pPr algn="ctr"/>
            <a:r>
              <a:rPr lang="nl-NL"/>
              <a:t>1.2 SAMENLEVING EN POLITIEK 2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nl-NL" dirty="0"/>
              <a:t>HOOFDSTUK 1</a:t>
            </a:r>
          </a:p>
          <a:p>
            <a:pPr algn="ctr"/>
            <a:r>
              <a:rPr lang="nl-NL" dirty="0"/>
              <a:t>NEDERLAND VAN 1848 TOT 1914</a:t>
            </a:r>
          </a:p>
        </p:txBody>
      </p:sp>
    </p:spTree>
    <p:extLst>
      <p:ext uri="{BB962C8B-B14F-4D97-AF65-F5344CB8AC3E}">
        <p14:creationId xmlns:p14="http://schemas.microsoft.com/office/powerpoint/2010/main" val="2052583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KONING WILLEM III</a:t>
            </a:r>
            <a:br>
              <a:rPr lang="nl-NL" b="1" dirty="0"/>
            </a:br>
            <a:r>
              <a:rPr lang="nl-NL" sz="3200" b="1" dirty="0"/>
              <a:t>REGEERT VAN 1849-1990</a:t>
            </a:r>
            <a:endParaRPr lang="nl-NL" b="1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>
                <a:solidFill>
                  <a:schemeClr val="bg1"/>
                </a:solidFill>
              </a:rPr>
              <a:t>Hij volgt zijn vader op in 1849</a:t>
            </a:r>
          </a:p>
          <a:p>
            <a:r>
              <a:rPr lang="nl-NL" dirty="0">
                <a:solidFill>
                  <a:schemeClr val="bg1"/>
                </a:solidFill>
              </a:rPr>
              <a:t>Hij is tegen de nieuwe grondwet en </a:t>
            </a:r>
          </a:p>
          <a:p>
            <a:r>
              <a:rPr lang="nl-NL" dirty="0">
                <a:solidFill>
                  <a:schemeClr val="bg1"/>
                </a:solidFill>
              </a:rPr>
              <a:t>wil de oude macht van de koning herstellen</a:t>
            </a:r>
          </a:p>
          <a:p>
            <a:r>
              <a:rPr lang="nl-NL" dirty="0">
                <a:solidFill>
                  <a:schemeClr val="bg1"/>
                </a:solidFill>
              </a:rPr>
              <a:t>Hij krijgt steun van de conservatieven</a:t>
            </a:r>
          </a:p>
          <a:p>
            <a:r>
              <a:rPr lang="nl-NL" dirty="0">
                <a:solidFill>
                  <a:schemeClr val="bg1"/>
                </a:solidFill>
              </a:rPr>
              <a:t>Koning stelt conservatieve regering aan</a:t>
            </a:r>
          </a:p>
          <a:p>
            <a:r>
              <a:rPr lang="nl-NL" dirty="0">
                <a:solidFill>
                  <a:schemeClr val="bg1"/>
                </a:solidFill>
              </a:rPr>
              <a:t>Conservatieve regering botst met de liberale 			               Tweede Kamer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7572" y="1825625"/>
            <a:ext cx="3746500" cy="482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228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LUXEMBURGSE KWESTIE</a:t>
            </a:r>
            <a:br>
              <a:rPr lang="nl-NL" b="1" dirty="0"/>
            </a:br>
            <a:r>
              <a:rPr lang="nl-NL" b="1" dirty="0"/>
              <a:t>1867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975945"/>
            <a:ext cx="10515600" cy="4803226"/>
          </a:xfrm>
        </p:spPr>
        <p:txBody>
          <a:bodyPr>
            <a:normAutofit/>
          </a:bodyPr>
          <a:lstStyle/>
          <a:p>
            <a:r>
              <a:rPr lang="nl-NL" dirty="0">
                <a:solidFill>
                  <a:schemeClr val="bg1"/>
                </a:solidFill>
              </a:rPr>
              <a:t>Willem III was ook staatshoofd van Luxemburg</a:t>
            </a:r>
          </a:p>
          <a:p>
            <a:r>
              <a:rPr lang="nl-NL" dirty="0">
                <a:solidFill>
                  <a:schemeClr val="bg1"/>
                </a:solidFill>
              </a:rPr>
              <a:t>Frankrijk, Pruisen en Nederland ruziën om Luxemburg</a:t>
            </a:r>
          </a:p>
          <a:p>
            <a:r>
              <a:rPr lang="nl-NL" dirty="0">
                <a:solidFill>
                  <a:schemeClr val="bg1"/>
                </a:solidFill>
              </a:rPr>
              <a:t>Resultaat = Luxemburg wordt onafhankelijk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b="1" dirty="0"/>
              <a:t>Liberale Tweede Kamer stemt twee keer de conservatieve regering weg, omdat tweede kamer overal buiten gehouden was</a:t>
            </a:r>
          </a:p>
          <a:p>
            <a:r>
              <a:rPr lang="nl-NL" dirty="0">
                <a:solidFill>
                  <a:schemeClr val="bg1"/>
                </a:solidFill>
              </a:rPr>
              <a:t>Willem III laat regering eerst aanblijven </a:t>
            </a:r>
          </a:p>
          <a:p>
            <a:r>
              <a:rPr lang="nl-NL" dirty="0">
                <a:solidFill>
                  <a:schemeClr val="bg1"/>
                </a:solidFill>
              </a:rPr>
              <a:t>Later ontslaat Willem III eindelijk conservatieve regering</a:t>
            </a:r>
          </a:p>
          <a:p>
            <a:r>
              <a:rPr lang="nl-NL" b="1" dirty="0"/>
              <a:t>Parlement wint deze strijd</a:t>
            </a:r>
          </a:p>
          <a:p>
            <a:r>
              <a:rPr lang="nl-NL" b="1" dirty="0"/>
              <a:t>Vanaf dan, 1867, kan een regering alleen aanblijven met steun van de Tweede Kamer, anders ontslag</a:t>
            </a:r>
          </a:p>
        </p:txBody>
      </p:sp>
    </p:spTree>
    <p:extLst>
      <p:ext uri="{BB962C8B-B14F-4D97-AF65-F5344CB8AC3E}">
        <p14:creationId xmlns:p14="http://schemas.microsoft.com/office/powerpoint/2010/main" val="93953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 err="1"/>
              <a:t>Caoutchouc-artikel</a:t>
            </a:r>
            <a:r>
              <a:rPr lang="nl-NL" b="1" dirty="0"/>
              <a:t> i.p.v. Censuskiesrecht</a:t>
            </a:r>
            <a:br>
              <a:rPr lang="nl-NL" b="1" dirty="0"/>
            </a:br>
            <a:r>
              <a:rPr lang="nl-NL" b="1" dirty="0"/>
              <a:t>1887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" y="2336872"/>
            <a:ext cx="12192000" cy="4417611"/>
          </a:xfrm>
        </p:spPr>
        <p:txBody>
          <a:bodyPr>
            <a:normAutofit fontScale="92500" lnSpcReduction="20000"/>
          </a:bodyPr>
          <a:lstStyle/>
          <a:p>
            <a:r>
              <a:rPr lang="nl-NL" dirty="0">
                <a:solidFill>
                  <a:schemeClr val="bg1"/>
                </a:solidFill>
              </a:rPr>
              <a:t>Steeds meer liberalen vinden censuskiesrecht oneerlijk</a:t>
            </a:r>
          </a:p>
          <a:p>
            <a:r>
              <a:rPr lang="nl-NL" b="1" dirty="0"/>
              <a:t>Censuskiesrecht wordt in 1887 afgeschaft</a:t>
            </a:r>
          </a:p>
          <a:p>
            <a:r>
              <a:rPr lang="nl-NL" dirty="0">
                <a:solidFill>
                  <a:schemeClr val="bg1"/>
                </a:solidFill>
              </a:rPr>
              <a:t>Het kiesrecht werd rekbaar </a:t>
            </a:r>
            <a:r>
              <a:rPr lang="nl-NL" b="1" dirty="0"/>
              <a:t>(caoutchouc </a:t>
            </a:r>
            <a:r>
              <a:rPr lang="nl-NL" dirty="0">
                <a:solidFill>
                  <a:schemeClr val="bg1"/>
                </a:solidFill>
              </a:rPr>
              <a:t>is frans voor rubber</a:t>
            </a:r>
            <a:r>
              <a:rPr lang="nl-NL" b="1" dirty="0">
                <a:solidFill>
                  <a:schemeClr val="bg1"/>
                </a:solidFill>
              </a:rPr>
              <a:t>) </a:t>
            </a:r>
            <a:r>
              <a:rPr lang="nl-NL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nl-NL" dirty="0">
                <a:solidFill>
                  <a:schemeClr val="bg1"/>
                </a:solidFill>
              </a:rPr>
              <a:t>Voorwaarden om te mogen stemmen worden ruimer</a:t>
            </a:r>
            <a:r>
              <a:rPr lang="nl-NL" dirty="0">
                <a:solidFill>
                  <a:schemeClr val="bg1"/>
                </a:solidFill>
                <a:sym typeface="Wingdings" panose="05000000000000000000" pitchFamily="2" charset="2"/>
              </a:rPr>
              <a:t> </a:t>
            </a:r>
            <a:r>
              <a:rPr lang="nl-NL" b="1" dirty="0">
                <a:solidFill>
                  <a:schemeClr val="bg1"/>
                </a:solidFill>
                <a:sym typeface="Wingdings" panose="05000000000000000000" pitchFamily="2" charset="2"/>
              </a:rPr>
              <a:t></a:t>
            </a:r>
          </a:p>
          <a:p>
            <a:r>
              <a:rPr lang="nl-NL" dirty="0">
                <a:solidFill>
                  <a:schemeClr val="bg1"/>
                </a:solidFill>
              </a:rPr>
              <a:t>Steeds meer mensen mogen stemmen = </a:t>
            </a:r>
            <a:r>
              <a:rPr lang="nl-NL" b="1" dirty="0"/>
              <a:t>participatie</a:t>
            </a:r>
            <a:endParaRPr lang="nl-NL" dirty="0"/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>
                <a:solidFill>
                  <a:schemeClr val="bg1"/>
                </a:solidFill>
              </a:rPr>
              <a:t>Eisen aan stemgerechtigden werden door parlement bepaald: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>
                <a:solidFill>
                  <a:schemeClr val="bg1"/>
                </a:solidFill>
              </a:rPr>
              <a:t>Kiezers moesten wel verstandig zijn, dus</a:t>
            </a:r>
          </a:p>
          <a:p>
            <a:r>
              <a:rPr lang="nl-NL" dirty="0">
                <a:solidFill>
                  <a:schemeClr val="bg1"/>
                </a:solidFill>
              </a:rPr>
              <a:t>Voldoende onderwijs</a:t>
            </a:r>
          </a:p>
          <a:p>
            <a:r>
              <a:rPr lang="nl-NL" b="1" dirty="0">
                <a:solidFill>
                  <a:schemeClr val="bg1"/>
                </a:solidFill>
              </a:rPr>
              <a:t>Resultaat is een verdubbeling van 12 naar 25% van het aantal stemgerechtigde mannen in 1888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642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NIEUWE POLITIEKE STROMINGEN</a:t>
            </a:r>
            <a:br>
              <a:rPr lang="nl-NL" b="1" dirty="0"/>
            </a:br>
            <a:r>
              <a:rPr lang="nl-NL" b="1" dirty="0"/>
              <a:t>± 1880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" y="2066925"/>
            <a:ext cx="12192000" cy="4686300"/>
          </a:xfrm>
        </p:spPr>
        <p:txBody>
          <a:bodyPr>
            <a:normAutofit fontScale="70000" lnSpcReduction="20000"/>
          </a:bodyPr>
          <a:lstStyle/>
          <a:p>
            <a:r>
              <a:rPr lang="nl-NL" sz="2900" dirty="0">
                <a:solidFill>
                  <a:schemeClr val="bg1"/>
                </a:solidFill>
              </a:rPr>
              <a:t>Er ontstaan nieuwe </a:t>
            </a:r>
            <a:r>
              <a:rPr lang="nl-NL" sz="2900" b="1" dirty="0"/>
              <a:t>politieke stromingen </a:t>
            </a:r>
            <a:r>
              <a:rPr lang="nl-NL" sz="2900" dirty="0">
                <a:solidFill>
                  <a:schemeClr val="bg1"/>
                </a:solidFill>
              </a:rPr>
              <a:t>:</a:t>
            </a:r>
          </a:p>
          <a:p>
            <a:r>
              <a:rPr lang="nl-NL" sz="2900" b="1" dirty="0"/>
              <a:t>Protestanten</a:t>
            </a:r>
          </a:p>
          <a:p>
            <a:r>
              <a:rPr lang="nl-NL" sz="2900" b="1" dirty="0"/>
              <a:t>Katholieken</a:t>
            </a:r>
          </a:p>
          <a:p>
            <a:r>
              <a:rPr lang="nl-NL" sz="2900" b="1" dirty="0"/>
              <a:t>Socialisten </a:t>
            </a:r>
          </a:p>
          <a:p>
            <a:r>
              <a:rPr lang="nl-NL" sz="2900" b="1" dirty="0"/>
              <a:t>Feministen</a:t>
            </a:r>
          </a:p>
          <a:p>
            <a:r>
              <a:rPr lang="nl-NL" sz="2900" b="1" dirty="0"/>
              <a:t>‘</a:t>
            </a:r>
          </a:p>
          <a:p>
            <a:r>
              <a:rPr lang="nl-NL" sz="2900" dirty="0">
                <a:solidFill>
                  <a:schemeClr val="bg1"/>
                </a:solidFill>
              </a:rPr>
              <a:t>Elke stroming richt een politieke partij op en heeft zijn eigen ideeën over het bestuur en de samenleving:</a:t>
            </a:r>
            <a:r>
              <a:rPr lang="nl-NL" sz="2900" b="1" dirty="0"/>
              <a:t> een ideologie</a:t>
            </a:r>
          </a:p>
          <a:p>
            <a:r>
              <a:rPr lang="nl-NL" sz="2900" dirty="0">
                <a:solidFill>
                  <a:schemeClr val="bg1"/>
                </a:solidFill>
              </a:rPr>
              <a:t>Mensen worden zich door politieke partijen meer bewust van hun </a:t>
            </a:r>
            <a:r>
              <a:rPr lang="nl-NL" sz="2900" dirty="0"/>
              <a:t>identiteit</a:t>
            </a:r>
            <a:r>
              <a:rPr lang="nl-NL" sz="2900" dirty="0">
                <a:solidFill>
                  <a:schemeClr val="bg1"/>
                </a:solidFill>
              </a:rPr>
              <a:t>: ‘Ik ben een katholiek en daarom moet ik mij op een bepaalde manier gedragen</a:t>
            </a:r>
          </a:p>
          <a:p>
            <a:endParaRPr lang="nl-NL" sz="2900" dirty="0">
              <a:solidFill>
                <a:schemeClr val="bg1"/>
              </a:solidFill>
            </a:endParaRPr>
          </a:p>
          <a:p>
            <a:r>
              <a:rPr lang="nl-NL" sz="2900" dirty="0">
                <a:solidFill>
                  <a:schemeClr val="bg1"/>
                </a:solidFill>
              </a:rPr>
              <a:t>Zij streven naar </a:t>
            </a:r>
            <a:r>
              <a:rPr lang="nl-NL" sz="2900" b="1" dirty="0"/>
              <a:t>emancipatie</a:t>
            </a:r>
            <a:r>
              <a:rPr lang="nl-NL" sz="2900" b="1" dirty="0">
                <a:solidFill>
                  <a:schemeClr val="bg1"/>
                </a:solidFill>
              </a:rPr>
              <a:t>:</a:t>
            </a:r>
          </a:p>
          <a:p>
            <a:r>
              <a:rPr lang="nl-NL" sz="2900" b="1" dirty="0">
                <a:solidFill>
                  <a:schemeClr val="bg1"/>
                </a:solidFill>
              </a:rPr>
              <a:t>Achterstanden wegwerken</a:t>
            </a:r>
          </a:p>
          <a:p>
            <a:r>
              <a:rPr lang="nl-NL" sz="2900" b="1" dirty="0">
                <a:solidFill>
                  <a:schemeClr val="bg1"/>
                </a:solidFill>
              </a:rPr>
              <a:t>Gelijke rechten</a:t>
            </a:r>
          </a:p>
          <a:p>
            <a:pPr lvl="1"/>
            <a:endParaRPr lang="nl-NL" sz="29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69892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DE PROTESTANTEN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>
                <a:solidFill>
                  <a:schemeClr val="bg1"/>
                </a:solidFill>
              </a:rPr>
              <a:t>Zij richten de eerste politieke partij op in NL:</a:t>
            </a:r>
          </a:p>
          <a:p>
            <a:r>
              <a:rPr lang="nl-NL" b="1" dirty="0"/>
              <a:t>De Antirevolutionaire partij(A.R.P.)</a:t>
            </a:r>
          </a:p>
          <a:p>
            <a:r>
              <a:rPr lang="nl-NL" dirty="0">
                <a:solidFill>
                  <a:schemeClr val="bg1"/>
                </a:solidFill>
              </a:rPr>
              <a:t>De leider is </a:t>
            </a:r>
            <a:r>
              <a:rPr lang="nl-NL" b="1" dirty="0"/>
              <a:t>Abraham Kuyper</a:t>
            </a:r>
          </a:p>
          <a:p>
            <a:r>
              <a:rPr lang="nl-NL" dirty="0">
                <a:solidFill>
                  <a:schemeClr val="bg1"/>
                </a:solidFill>
              </a:rPr>
              <a:t>De aanhangers krijgen de bijnam </a:t>
            </a:r>
            <a:r>
              <a:rPr lang="nl-NL" b="1" dirty="0"/>
              <a:t>‘kleinen </a:t>
            </a:r>
            <a:r>
              <a:rPr lang="nl-NL" b="1" dirty="0" err="1"/>
              <a:t>luyden</a:t>
            </a:r>
            <a:r>
              <a:rPr lang="nl-NL" b="1" dirty="0"/>
              <a:t>’</a:t>
            </a:r>
          </a:p>
          <a:p>
            <a:r>
              <a:rPr lang="nl-NL" b="1" dirty="0"/>
              <a:t>Confessionele partij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b="1" dirty="0">
                <a:solidFill>
                  <a:schemeClr val="bg1"/>
                </a:solidFill>
              </a:rPr>
              <a:t>Zij zijn </a:t>
            </a:r>
            <a:r>
              <a:rPr lang="nl-NL" b="1" dirty="0"/>
              <a:t>tegen de groeiende invloed van niet-christelijke ideeën</a:t>
            </a:r>
          </a:p>
          <a:p>
            <a:r>
              <a:rPr lang="nl-NL" dirty="0">
                <a:solidFill>
                  <a:schemeClr val="bg1"/>
                </a:solidFill>
              </a:rPr>
              <a:t>Zij zijn voor financiële gelijkstelling van protestantse (‘bijzondere’) scholen aan openbare scholen </a:t>
            </a:r>
            <a:r>
              <a:rPr lang="nl-NL" b="1" dirty="0"/>
              <a:t>(de schoolstrijd)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69434" y="1238469"/>
            <a:ext cx="2628900" cy="3086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2871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DE SCHOOLSTRIJD</a:t>
            </a:r>
            <a:br>
              <a:rPr lang="nl-NL" b="1" dirty="0"/>
            </a:br>
            <a:r>
              <a:rPr lang="nl-NL" b="1" dirty="0"/>
              <a:t>1878-1917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986455"/>
            <a:ext cx="10515600" cy="4871544"/>
          </a:xfrm>
        </p:spPr>
        <p:txBody>
          <a:bodyPr>
            <a:normAutofit fontScale="92500" lnSpcReduction="10000"/>
          </a:bodyPr>
          <a:lstStyle/>
          <a:p>
            <a:r>
              <a:rPr lang="nl-NL" b="1" dirty="0"/>
              <a:t>1848</a:t>
            </a:r>
            <a:r>
              <a:rPr lang="nl-NL" dirty="0"/>
              <a:t>	</a:t>
            </a:r>
            <a:r>
              <a:rPr lang="nl-NL" dirty="0">
                <a:solidFill>
                  <a:schemeClr val="bg1"/>
                </a:solidFill>
              </a:rPr>
              <a:t>	onderwijsvrijheid = grondrecht</a:t>
            </a:r>
          </a:p>
          <a:p>
            <a:r>
              <a:rPr lang="nl-NL" b="1" dirty="0"/>
              <a:t>Alleen openbaar onderwijs wordt betaald door overheid; geloof is een privé zaak volgens de liberalen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>
                <a:solidFill>
                  <a:schemeClr val="bg1"/>
                </a:solidFill>
              </a:rPr>
              <a:t>1878		nieuwe onderwijswet</a:t>
            </a:r>
          </a:p>
          <a:p>
            <a:r>
              <a:rPr lang="nl-NL" dirty="0">
                <a:solidFill>
                  <a:schemeClr val="bg1"/>
                </a:solidFill>
              </a:rPr>
              <a:t>Onderwijs wordt beter en duurder, ook christelijke scholen moeten aan nieuwe eisen voldoen</a:t>
            </a:r>
          </a:p>
          <a:p>
            <a:r>
              <a:rPr lang="nl-NL" dirty="0">
                <a:solidFill>
                  <a:schemeClr val="bg1"/>
                </a:solidFill>
              </a:rPr>
              <a:t>Christelijke scholen zijn duur voor ouders van leerlingen, want zij moeten alles zelf betalen</a:t>
            </a:r>
          </a:p>
          <a:p>
            <a:endParaRPr lang="nl-NL" dirty="0">
              <a:solidFill>
                <a:schemeClr val="bg1"/>
              </a:solidFill>
            </a:endParaRPr>
          </a:p>
          <a:p>
            <a:r>
              <a:rPr lang="nl-NL" dirty="0">
                <a:solidFill>
                  <a:schemeClr val="bg1"/>
                </a:solidFill>
              </a:rPr>
              <a:t>Deze </a:t>
            </a:r>
            <a:r>
              <a:rPr lang="nl-NL" b="1" dirty="0"/>
              <a:t>schoolstrijd </a:t>
            </a:r>
            <a:r>
              <a:rPr lang="nl-NL" dirty="0"/>
              <a:t>is aanleiding voor oprichting </a:t>
            </a:r>
            <a:r>
              <a:rPr lang="nl-NL" b="1" dirty="0"/>
              <a:t>ARP in 1879</a:t>
            </a:r>
            <a:r>
              <a:rPr lang="nl-NL" dirty="0">
                <a:solidFill>
                  <a:schemeClr val="bg1"/>
                </a:solidFill>
              </a:rPr>
              <a:t>; </a:t>
            </a:r>
            <a:r>
              <a:rPr lang="nl-NL" b="1" dirty="0"/>
              <a:t>tegenreactie is oprichting Liberale Unie in 1885</a:t>
            </a:r>
          </a:p>
          <a:p>
            <a:r>
              <a:rPr lang="nl-NL" dirty="0">
                <a:solidFill>
                  <a:schemeClr val="bg1"/>
                </a:solidFill>
              </a:rPr>
              <a:t>Protestanten richten scholen, universiteiten, kranten en jeugdverenigingen op = </a:t>
            </a:r>
            <a:r>
              <a:rPr lang="nl-NL" b="1" dirty="0"/>
              <a:t>begin van de verzuiling</a:t>
            </a:r>
          </a:p>
        </p:txBody>
      </p:sp>
    </p:spTree>
    <p:extLst>
      <p:ext uri="{BB962C8B-B14F-4D97-AF65-F5344CB8AC3E}">
        <p14:creationId xmlns:p14="http://schemas.microsoft.com/office/powerpoint/2010/main" val="15937201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nl-NL" b="1" dirty="0"/>
              <a:t>DE KATHOLIEKEN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838200" y="1996965"/>
            <a:ext cx="10515600" cy="4740165"/>
          </a:xfrm>
        </p:spPr>
        <p:txBody>
          <a:bodyPr>
            <a:normAutofit lnSpcReduction="10000"/>
          </a:bodyPr>
          <a:lstStyle/>
          <a:p>
            <a:pPr marR="0" lvl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charset="0"/>
              <a:buChar char="•"/>
              <a:tabLst/>
              <a:defRPr/>
            </a:pPr>
            <a:r>
              <a:rPr lang="nl-NL" dirty="0">
                <a:solidFill>
                  <a:schemeClr val="bg1"/>
                </a:solidFill>
              </a:rPr>
              <a:t>Tot 1848 was </a:t>
            </a:r>
            <a:r>
              <a:rPr lang="nl-NL" dirty="0" err="1">
                <a:solidFill>
                  <a:schemeClr val="bg1"/>
                </a:solidFill>
              </a:rPr>
              <a:t>roomskatholieke</a:t>
            </a:r>
            <a:r>
              <a:rPr lang="nl-NL" dirty="0">
                <a:solidFill>
                  <a:schemeClr val="bg1"/>
                </a:solidFill>
              </a:rPr>
              <a:t>-kerk verboden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dirty="0">
                <a:solidFill>
                  <a:schemeClr val="bg1"/>
                </a:solidFill>
              </a:rPr>
              <a:t>Vanaf 1848 hebben katholieken godsdienstvrijheid, maar worden nog steeds achtergesteld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dirty="0">
                <a:solidFill>
                  <a:schemeClr val="bg1"/>
                </a:solidFill>
              </a:rPr>
              <a:t>Zij richten </a:t>
            </a:r>
            <a:r>
              <a:rPr lang="nl-NL" b="1" dirty="0"/>
              <a:t>Rooms-Katholieke Staatspartij (RKSP) </a:t>
            </a:r>
            <a:r>
              <a:rPr lang="nl-NL" dirty="0">
                <a:solidFill>
                  <a:schemeClr val="bg1"/>
                </a:solidFill>
              </a:rPr>
              <a:t>op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dirty="0">
                <a:solidFill>
                  <a:schemeClr val="bg1"/>
                </a:solidFill>
              </a:rPr>
              <a:t>De leider is priester </a:t>
            </a:r>
            <a:r>
              <a:rPr lang="nl-NL" b="1" dirty="0"/>
              <a:t>Herman Schaepman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b="1" dirty="0"/>
              <a:t>Confessionele partij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b="1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dirty="0">
              <a:solidFill>
                <a:schemeClr val="bg1"/>
              </a:solidFill>
            </a:endParaRP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b="1" dirty="0"/>
              <a:t>Protestanten en katholieken </a:t>
            </a:r>
            <a:r>
              <a:rPr lang="nl-NL" b="1" dirty="0">
                <a:solidFill>
                  <a:schemeClr val="bg1"/>
                </a:solidFill>
              </a:rPr>
              <a:t>(confessionelen) waren aartsvijanden, maar: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b="1" dirty="0">
                <a:solidFill>
                  <a:schemeClr val="bg1"/>
                </a:solidFill>
              </a:rPr>
              <a:t>Zij </a:t>
            </a:r>
            <a:r>
              <a:rPr lang="nl-NL" b="1" dirty="0"/>
              <a:t>steunen elkaar in de schoolstrijd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nl-NL" b="1" dirty="0">
                <a:solidFill>
                  <a:schemeClr val="bg1"/>
                </a:solidFill>
              </a:rPr>
              <a:t>En zien de </a:t>
            </a:r>
            <a:r>
              <a:rPr lang="nl-NL" b="1" dirty="0"/>
              <a:t>liberalen als ongelovigen als de grote vijand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endParaRPr lang="nl-NL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2565" y="2804314"/>
            <a:ext cx="3331779" cy="22003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1670053"/>
      </p:ext>
    </p:extLst>
  </p:cSld>
  <p:clrMapOvr>
    <a:masterClrMapping/>
  </p:clrMapOvr>
</p:sld>
</file>

<file path=ppt/theme/theme1.xml><?xml version="1.0" encoding="utf-8"?>
<a:theme xmlns:a="http://schemas.openxmlformats.org/drawingml/2006/main" name="Berlijn">
  <a:themeElements>
    <a:clrScheme name="Berlij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j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j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515</Words>
  <Application>Microsoft Office PowerPoint</Application>
  <PresentationFormat>Breedbeeld</PresentationFormat>
  <Paragraphs>77</Paragraphs>
  <Slides>8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11" baseType="lpstr">
      <vt:lpstr>Arial</vt:lpstr>
      <vt:lpstr>Trebuchet MS</vt:lpstr>
      <vt:lpstr>Berlijn</vt:lpstr>
      <vt:lpstr>1.2 SAMENLEVING EN POLITIEK 2</vt:lpstr>
      <vt:lpstr>KONING WILLEM III REGEERT VAN 1849-1990</vt:lpstr>
      <vt:lpstr>LUXEMBURGSE KWESTIE 1867</vt:lpstr>
      <vt:lpstr>Caoutchouc-artikel i.p.v. Censuskiesrecht 1887</vt:lpstr>
      <vt:lpstr>NIEUWE POLITIEKE STROMINGEN ± 1880</vt:lpstr>
      <vt:lpstr>DE PROTESTANTEN</vt:lpstr>
      <vt:lpstr>DE SCHOOLSTRIJD 1878-1917</vt:lpstr>
      <vt:lpstr>DE KATHOLIEKEN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1.2 SAMENLEVING EN POLITIEK 2</dc:title>
  <dc:creator>Jankees den Otter</dc:creator>
  <cp:lastModifiedBy>Jankees den Otter</cp:lastModifiedBy>
  <cp:revision>1</cp:revision>
  <dcterms:created xsi:type="dcterms:W3CDTF">2022-09-09T07:27:44Z</dcterms:created>
  <dcterms:modified xsi:type="dcterms:W3CDTF">2022-09-09T07:48:58Z</dcterms:modified>
</cp:coreProperties>
</file>